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2" r:id="rId21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7" Type="http://schemas.openxmlformats.org/officeDocument/2006/relationships/slide" Target="slides/slide9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6" name="Shape 10346"/>
        <p:cNvGrpSpPr/>
        <p:nvPr/>
      </p:nvGrpSpPr>
      <p:grpSpPr>
        <a:xfrm>
          <a:off x="0" y="0"/>
          <a:ext cx="0" cy="0"/>
          <a:chOff x="0" y="0"/>
          <a:chExt cx="0" cy="0"/>
        </a:xfrm>
      </p:grpSpPr>
      <p:sp>
        <p:nvSpPr>
          <p:cNvPr id="10347" name="Google Shape;1034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48" name="Google Shape;10348;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49" name="Google Shape;1034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97.xml"/></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0" name="Shape 10350"/>
        <p:cNvGrpSpPr/>
        <p:nvPr/>
      </p:nvGrpSpPr>
      <p:grpSpPr>
        <a:xfrm>
          <a:off x="0" y="0"/>
          <a:ext cx="0" cy="0"/>
          <a:chOff x="0" y="0"/>
          <a:chExt cx="0" cy="0"/>
        </a:xfrm>
      </p:grpSpPr>
      <p:sp>
        <p:nvSpPr>
          <p:cNvPr id="10351" name="Google Shape;10351;p1527"/>
          <p:cNvSpPr txBox="1"/>
          <p:nvPr>
            <p:ph type="title"/>
          </p:nvPr>
        </p:nvSpPr>
        <p:spPr>
          <a:xfrm>
            <a:off x="473075" y="685800"/>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i="0" lang="en-US" sz="4000" u="sng"/>
              <a:t>Me Too-Literature Review</a:t>
            </a:r>
            <a:endParaRPr/>
          </a:p>
        </p:txBody>
      </p:sp>
      <p:sp>
        <p:nvSpPr>
          <p:cNvPr id="10352" name="Google Shape;10352;p1527"/>
          <p:cNvSpPr txBox="1"/>
          <p:nvPr>
            <p:ph idx="1" type="body"/>
          </p:nvPr>
        </p:nvSpPr>
        <p:spPr>
          <a:xfrm>
            <a:off x="495300" y="1676400"/>
            <a:ext cx="8064500" cy="4267200"/>
          </a:xfrm>
          <a:prstGeom prst="rect">
            <a:avLst/>
          </a:prstGeom>
          <a:noFill/>
          <a:ln>
            <a:noFill/>
          </a:ln>
        </p:spPr>
        <p:txBody>
          <a:bodyPr anchorCtr="0" anchor="t" bIns="46025" lIns="92075" spcFirstLastPara="1" rIns="92075" wrap="square" tIns="46025">
            <a:noAutofit/>
          </a:bodyPr>
          <a:lstStyle/>
          <a:p>
            <a:pPr indent="-342900" lvl="0" marL="342900" rtl="0" algn="l">
              <a:lnSpc>
                <a:spcPct val="80000"/>
              </a:lnSpc>
              <a:spcBef>
                <a:spcPts val="0"/>
              </a:spcBef>
              <a:spcAft>
                <a:spcPts val="0"/>
              </a:spcAft>
              <a:buClr>
                <a:srgbClr val="CC3300"/>
              </a:buClr>
              <a:buSzPts val="2800"/>
              <a:buFont typeface="Times New Roman"/>
              <a:buChar char="•"/>
            </a:pPr>
            <a:r>
              <a:rPr lang="en-US" sz="2800">
                <a:solidFill>
                  <a:srgbClr val="CC3300"/>
                </a:solidFill>
              </a:rPr>
              <a:t>More than 6,000 IRBs</a:t>
            </a:r>
            <a:r>
              <a:rPr lang="en-US" sz="2800"/>
              <a:t> connected to universities, federal agencies, medical centers, foundations, or private contract research organizations in the US</a:t>
            </a:r>
            <a:endParaRPr/>
          </a:p>
          <a:p>
            <a:pPr indent="-342900" lvl="0" marL="342900" rtl="0" algn="l">
              <a:lnSpc>
                <a:spcPct val="80000"/>
              </a:lnSpc>
              <a:spcBef>
                <a:spcPts val="560"/>
              </a:spcBef>
              <a:spcAft>
                <a:spcPts val="0"/>
              </a:spcAft>
              <a:buClr>
                <a:schemeClr val="dk1"/>
              </a:buClr>
              <a:buSzPts val="2800"/>
              <a:buFont typeface="Times New Roman"/>
              <a:buChar char="•"/>
            </a:pPr>
            <a:r>
              <a:rPr lang="en-US" sz="2800"/>
              <a:t>IRBs face heightened </a:t>
            </a:r>
            <a:r>
              <a:rPr lang="en-US" sz="2800">
                <a:solidFill>
                  <a:srgbClr val="CC3300"/>
                </a:solidFill>
              </a:rPr>
              <a:t>workloads due to an exponential growth of clinical trials worldwide</a:t>
            </a:r>
            <a:r>
              <a:rPr lang="en-US" sz="2800"/>
              <a:t>, predominantly related to a major increase in pharmaceutical industry sponsorship of health related research. </a:t>
            </a:r>
            <a:endParaRPr/>
          </a:p>
          <a:p>
            <a:pPr indent="-342900" lvl="0" marL="342900" rtl="0" algn="l">
              <a:lnSpc>
                <a:spcPct val="80000"/>
              </a:lnSpc>
              <a:spcBef>
                <a:spcPts val="560"/>
              </a:spcBef>
              <a:spcAft>
                <a:spcPts val="0"/>
              </a:spcAft>
              <a:buClr>
                <a:schemeClr val="dk1"/>
              </a:buClr>
              <a:buSzPts val="2800"/>
              <a:buFont typeface="Times New Roman"/>
              <a:buChar char="•"/>
            </a:pPr>
            <a:r>
              <a:rPr lang="en-US" sz="2800"/>
              <a:t>In the United States alone, the </a:t>
            </a:r>
            <a:r>
              <a:rPr lang="en-US" sz="2800">
                <a:solidFill>
                  <a:srgbClr val="CC3300"/>
                </a:solidFill>
              </a:rPr>
              <a:t>drug industry is a 1.3 trillion dollar business</a:t>
            </a:r>
            <a:r>
              <a:rPr lang="en-US" sz="2800"/>
              <a:t> or, 13 % of the GNP </a:t>
            </a:r>
            <a:r>
              <a:rPr lang="en-US" sz="2000"/>
              <a:t>(Icenogle &amp; Dudek, 2002)</a:t>
            </a:r>
            <a:r>
              <a:rPr lang="en-US" sz="2800"/>
              <a:t> </a:t>
            </a:r>
            <a:endParaRPr/>
          </a:p>
          <a:p>
            <a:pPr indent="-342900" lvl="0" marL="342900" rtl="0" algn="l">
              <a:lnSpc>
                <a:spcPct val="80000"/>
              </a:lnSpc>
              <a:spcBef>
                <a:spcPts val="560"/>
              </a:spcBef>
              <a:spcAft>
                <a:spcPts val="0"/>
              </a:spcAft>
              <a:buClr>
                <a:srgbClr val="CC3300"/>
              </a:buClr>
              <a:buSzPts val="2800"/>
              <a:buFont typeface="Times New Roman"/>
              <a:buChar char="•"/>
            </a:pPr>
            <a:r>
              <a:rPr lang="en-US" sz="2800">
                <a:solidFill>
                  <a:srgbClr val="CC3300"/>
                </a:solidFill>
              </a:rPr>
              <a:t>IRBs are set up to process</a:t>
            </a:r>
            <a:r>
              <a:rPr lang="en-US" sz="2800"/>
              <a:t> Industry Sponsored drug and devise studies</a:t>
            </a:r>
            <a:endParaRPr/>
          </a:p>
          <a:p>
            <a:pPr indent="-342900" lvl="0" marL="342900" rtl="0" algn="l">
              <a:lnSpc>
                <a:spcPct val="80000"/>
              </a:lnSpc>
              <a:spcBef>
                <a:spcPts val="480"/>
              </a:spcBef>
              <a:spcAft>
                <a:spcPts val="0"/>
              </a:spcAft>
              <a:buClr>
                <a:schemeClr val="dk1"/>
              </a:buClr>
              <a:buSzPts val="2400"/>
              <a:buFont typeface="Times New Roman"/>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